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37"/>
  </p:notesMasterIdLst>
  <p:sldIdLst>
    <p:sldId id="256" r:id="rId3"/>
    <p:sldId id="257" r:id="rId4"/>
    <p:sldId id="291" r:id="rId5"/>
    <p:sldId id="258" r:id="rId6"/>
    <p:sldId id="260" r:id="rId7"/>
    <p:sldId id="259" r:id="rId8"/>
    <p:sldId id="272" r:id="rId9"/>
    <p:sldId id="273" r:id="rId10"/>
    <p:sldId id="276" r:id="rId11"/>
    <p:sldId id="275" r:id="rId12"/>
    <p:sldId id="262" r:id="rId13"/>
    <p:sldId id="263" r:id="rId14"/>
    <p:sldId id="264" r:id="rId15"/>
    <p:sldId id="265" r:id="rId16"/>
    <p:sldId id="283" r:id="rId17"/>
    <p:sldId id="266" r:id="rId18"/>
    <p:sldId id="267" r:id="rId19"/>
    <p:sldId id="274" r:id="rId20"/>
    <p:sldId id="268" r:id="rId21"/>
    <p:sldId id="270" r:id="rId22"/>
    <p:sldId id="271" r:id="rId23"/>
    <p:sldId id="285" r:id="rId24"/>
    <p:sldId id="286" r:id="rId25"/>
    <p:sldId id="287" r:id="rId26"/>
    <p:sldId id="288" r:id="rId27"/>
    <p:sldId id="289" r:id="rId28"/>
    <p:sldId id="277" r:id="rId29"/>
    <p:sldId id="278" r:id="rId30"/>
    <p:sldId id="281" r:id="rId31"/>
    <p:sldId id="282" r:id="rId32"/>
    <p:sldId id="279" r:id="rId33"/>
    <p:sldId id="280" r:id="rId34"/>
    <p:sldId id="290" r:id="rId35"/>
    <p:sldId id="284" r:id="rId36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E3611-2ADE-4C3B-A332-430501C51203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D28DE-2529-40C8-B377-D7D4CD358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Into and out of nucleus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28DE-2529-40C8-B377-D7D4CD358B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like little</a:t>
            </a:r>
            <a:r>
              <a:rPr lang="en-US" baseline="0" dirty="0" smtClean="0"/>
              <a:t> sausage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28DE-2529-40C8-B377-D7D4CD358B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Plastids</a:t>
            </a:r>
            <a:r>
              <a:rPr lang="en-US" baseline="0" dirty="0" smtClean="0"/>
              <a:t> important for carrying out chemical reaction, creating energy (in plant and algae)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28DE-2529-40C8-B377-D7D4CD358B7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9312-B35B-4C56-AD7F-8BC8C4AC1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6E327B-4AE8-49B6-9CBB-619B500A7F6F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2454B6-58CF-4CCC-B536-542F5FC5E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texascollege.edu/tdehne/BC_ShockwaveAnimations/07SWF-TourOfTheCell/07-16-EndomembraneSystem.swf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file:///\\cbsd-2115-ad1\HS\South\STH_Users\HEBERK\SOUTH\Choe%20Biology\04%20Cell%20Physiology\Video_Cilia%20Flagella.wm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tudiodaily.com/main/searchlist/6850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/dl/120068/bio04.swf" TargetMode="External"/><Relationship Id="rId2" Type="http://schemas.openxmlformats.org/officeDocument/2006/relationships/hyperlink" Target="http://highered.mcgraw-hill.com/olc/dl/120068/bio03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Appear during cell division to guide chromosomes apart</a:t>
            </a:r>
          </a:p>
          <a:p>
            <a:r>
              <a:rPr lang="en-US" dirty="0" smtClean="0"/>
              <a:t>Animal cells</a:t>
            </a:r>
          </a:p>
          <a:p>
            <a:r>
              <a:rPr lang="en-US" dirty="0" smtClean="0"/>
              <a:t>Microtubules</a:t>
            </a:r>
          </a:p>
          <a:p>
            <a:endParaRPr lang="en-US" dirty="0"/>
          </a:p>
        </p:txBody>
      </p:sp>
      <p:pic>
        <p:nvPicPr>
          <p:cNvPr id="4" name="Picture 9" descr="centriole ed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657600"/>
            <a:ext cx="2743200" cy="2673350"/>
          </a:xfrm>
          <a:prstGeom prst="rect">
            <a:avLst/>
          </a:prstGeom>
          <a:noFill/>
        </p:spPr>
      </p:pic>
      <p:pic>
        <p:nvPicPr>
          <p:cNvPr id="34818" name="Picture 2" descr="https://encrypted-tbn1.gstatic.com/images?q=tbn:ANd9GcQkxtJNdT3iYFHXv9vCg85nZb3bJrmSdDDtGjk-1JiBzbiLOg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3823632" cy="36084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Surrounded by a double membrane</a:t>
            </a:r>
          </a:p>
          <a:p>
            <a:r>
              <a:rPr lang="en-US" dirty="0" smtClean="0"/>
              <a:t>Has own DNA</a:t>
            </a:r>
          </a:p>
          <a:p>
            <a:r>
              <a:rPr lang="en-US" dirty="0" smtClean="0"/>
              <a:t>Folded inner membrane increases surface area for more chemical reactions</a:t>
            </a:r>
            <a:endParaRPr lang="en-US" dirty="0"/>
          </a:p>
        </p:txBody>
      </p:sp>
      <p:pic>
        <p:nvPicPr>
          <p:cNvPr id="7" name="Picture 1044" descr="mitochondria"/>
          <p:cNvPicPr>
            <a:picLocks noChangeAspect="1" noChangeArrowheads="1"/>
          </p:cNvPicPr>
          <p:nvPr/>
        </p:nvPicPr>
        <p:blipFill>
          <a:blip r:embed="rId3" cstate="print"/>
          <a:srcRect b="28566"/>
          <a:stretch>
            <a:fillRect/>
          </a:stretch>
        </p:blipFill>
        <p:spPr bwMode="auto">
          <a:xfrm>
            <a:off x="1905000" y="3599300"/>
            <a:ext cx="5105400" cy="325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Powerhouse of cell</a:t>
            </a:r>
          </a:p>
          <a:p>
            <a:r>
              <a:rPr lang="en-US" dirty="0" smtClean="0"/>
              <a:t>Burns glucose to release energy</a:t>
            </a:r>
          </a:p>
          <a:p>
            <a:r>
              <a:rPr lang="en-US" smtClean="0"/>
              <a:t>Stores energy as ATP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mitochondr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743200"/>
            <a:ext cx="3429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Made of proteins and RNA</a:t>
            </a:r>
          </a:p>
          <a:p>
            <a:r>
              <a:rPr lang="en-US" dirty="0" smtClean="0"/>
              <a:t>Protein factory for cell</a:t>
            </a:r>
          </a:p>
          <a:p>
            <a:pPr lvl="1"/>
            <a:r>
              <a:rPr lang="en-US" dirty="0" smtClean="0"/>
              <a:t>Joins amino acids to make proteins</a:t>
            </a:r>
          </a:p>
          <a:p>
            <a:endParaRPr lang="en-US" dirty="0"/>
          </a:p>
        </p:txBody>
      </p:sp>
      <p:pic>
        <p:nvPicPr>
          <p:cNvPr id="4" name="Picture 10" descr="protein se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0CFF0"/>
              </a:clrFrom>
              <a:clrTo>
                <a:srgbClr val="90C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810000"/>
            <a:ext cx="40576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aminoacid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14800"/>
            <a:ext cx="196056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52800" y="4572000"/>
            <a:ext cx="1120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6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be attached to rough E.R. or free in cytoplasm</a:t>
            </a:r>
          </a:p>
          <a:p>
            <a:endParaRPr lang="en-US" dirty="0"/>
          </a:p>
        </p:txBody>
      </p:sp>
      <p:pic>
        <p:nvPicPr>
          <p:cNvPr id="4" name="Picture 6" descr="ribosom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05200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ough 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3622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266113" cy="4114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Do Now:</a:t>
            </a:r>
            <a:r>
              <a:rPr lang="en-US" dirty="0" smtClean="0"/>
              <a:t>  List 5 organelles and give a </a:t>
            </a:r>
            <a:r>
              <a:rPr lang="en-US" dirty="0" err="1" smtClean="0"/>
              <a:t>propery</a:t>
            </a:r>
            <a:r>
              <a:rPr lang="en-US" dirty="0" smtClean="0"/>
              <a:t> and 		function for each. </a:t>
            </a:r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Homework:</a:t>
            </a:r>
            <a:r>
              <a:rPr lang="en-US" dirty="0" smtClean="0"/>
              <a:t> Flip books, finish reading ch.3</a:t>
            </a:r>
          </a:p>
          <a:p>
            <a:r>
              <a:rPr lang="en-US" dirty="0" smtClean="0"/>
              <a:t>		Signed tests returned!!!</a:t>
            </a:r>
          </a:p>
          <a:p>
            <a:r>
              <a:rPr lang="en-US" dirty="0" smtClean="0"/>
              <a:t>		Ch. 3 </a:t>
            </a:r>
            <a:r>
              <a:rPr lang="en-US" smtClean="0"/>
              <a:t>Test Wednesday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Objectives: Analyze the role of 	internal structures of cells.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Endoplasmic Reticulum (ER)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900" dirty="0" smtClean="0"/>
              <a:t>Makes membrane proteins and proteins for export out of cell</a:t>
            </a:r>
          </a:p>
          <a:p>
            <a:r>
              <a:rPr lang="en-US" dirty="0" smtClean="0"/>
              <a:t>Has RIBOSOMES</a:t>
            </a:r>
            <a:br>
              <a:rPr lang="en-US" dirty="0" smtClean="0"/>
            </a:br>
            <a:r>
              <a:rPr lang="en-US" dirty="0" smtClean="0"/>
              <a:t>attached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Makes lipids</a:t>
            </a:r>
          </a:p>
          <a:p>
            <a:r>
              <a:rPr lang="en-US" dirty="0" smtClean="0"/>
              <a:t>Has NO </a:t>
            </a:r>
            <a:br>
              <a:rPr lang="en-US" dirty="0" smtClean="0"/>
            </a:br>
            <a:r>
              <a:rPr lang="en-US" dirty="0" smtClean="0"/>
              <a:t>ribosomes </a:t>
            </a:r>
            <a:br>
              <a:rPr lang="en-US" dirty="0" smtClean="0"/>
            </a:br>
            <a:r>
              <a:rPr lang="en-US" dirty="0" smtClean="0"/>
              <a:t>attached</a:t>
            </a:r>
          </a:p>
          <a:p>
            <a:r>
              <a:rPr lang="en-US" dirty="0" smtClean="0"/>
              <a:t>Has enzymes for special tasks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Rough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Smooth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638800"/>
            <a:ext cx="800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900" dirty="0" smtClean="0"/>
              <a:t>Network of hollow membrane tubules</a:t>
            </a:r>
            <a:endParaRPr lang="en-US" sz="2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Proteins are made on </a:t>
            </a:r>
            <a:r>
              <a:rPr lang="en-US" sz="2900" dirty="0" err="1" smtClean="0"/>
              <a:t>ribosomes</a:t>
            </a:r>
            <a:r>
              <a:rPr lang="en-US" sz="2900" dirty="0" smtClean="0"/>
              <a:t> and inserted into Rough ER to be modified and transported</a:t>
            </a:r>
          </a:p>
          <a:p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7" descr="rough e5r"/>
          <p:cNvPicPr>
            <a:picLocks noChangeAspect="1" noChangeArrowheads="1"/>
          </p:cNvPicPr>
          <p:nvPr/>
        </p:nvPicPr>
        <p:blipFill>
          <a:blip r:embed="rId2" cstate="print"/>
          <a:srcRect l="2403" r="3856" b="8064"/>
          <a:stretch>
            <a:fillRect/>
          </a:stretch>
        </p:blipFill>
        <p:spPr>
          <a:xfrm>
            <a:off x="5715000" y="0"/>
            <a:ext cx="3200400" cy="46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0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609600"/>
            <a:ext cx="4648200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Vesicles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Small, membrane-bound sac</a:t>
            </a:r>
          </a:p>
          <a:p>
            <a:r>
              <a:rPr lang="en-US" dirty="0" smtClean="0"/>
              <a:t>Transports substances throughout cells</a:t>
            </a:r>
            <a:endParaRPr lang="en-US" dirty="0"/>
          </a:p>
        </p:txBody>
      </p:sp>
      <p:pic>
        <p:nvPicPr>
          <p:cNvPr id="1026" name="Picture 2" descr="https://encrypted-tbn2.gstatic.com/images?q=tbn:ANd9GcQjBinqepEvi-PxZj4kqTPNsH3dMrfPf9JlxImlmIQL-fIYLh-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2133600" cy="2143125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TyPhVatIF_KIo7gg0KOA0qoj-DtsCWOs4vbnyX4wCR0cx_lmd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57500"/>
            <a:ext cx="4491127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Golgi Bodies (Apparatus)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Modify, sort, &amp; package molecules from ER for storage OR transport out of cell</a:t>
            </a:r>
          </a:p>
          <a:p>
            <a:r>
              <a:rPr lang="en-US" dirty="0" smtClean="0"/>
              <a:t>Pancake-like membrane sacs</a:t>
            </a:r>
          </a:p>
          <a:p>
            <a:endParaRPr lang="en-US" dirty="0"/>
          </a:p>
        </p:txBody>
      </p:sp>
      <p:pic>
        <p:nvPicPr>
          <p:cNvPr id="4" name="Picture 6" descr="golgi_pi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81400"/>
            <a:ext cx="3032026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02%2007%2005"/>
          <p:cNvPicPr>
            <a:picLocks noChangeAspect="1" noChangeArrowheads="1"/>
          </p:cNvPicPr>
          <p:nvPr/>
        </p:nvPicPr>
        <p:blipFill>
          <a:blip r:embed="rId3" cstate="print"/>
          <a:srcRect t="58170"/>
          <a:stretch>
            <a:fillRect/>
          </a:stretch>
        </p:blipFill>
        <p:spPr bwMode="auto">
          <a:xfrm>
            <a:off x="5105400" y="3505200"/>
            <a:ext cx="3209925" cy="237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8113713" cy="3962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Do Now:</a:t>
            </a:r>
            <a:r>
              <a:rPr lang="en-US" dirty="0" smtClean="0"/>
              <a:t>  Describe the functions of two types of cell membrane proteins.</a:t>
            </a:r>
          </a:p>
          <a:p>
            <a:r>
              <a:rPr lang="en-US" dirty="0" smtClean="0"/>
              <a:t>	</a:t>
            </a:r>
            <a:r>
              <a:rPr lang="en-US" smtClean="0"/>
              <a:t>     Provide </a:t>
            </a:r>
            <a:r>
              <a:rPr lang="en-US" dirty="0" smtClean="0"/>
              <a:t>two </a:t>
            </a:r>
            <a:r>
              <a:rPr lang="en-US" smtClean="0"/>
              <a:t>differences between prokaryotes </a:t>
            </a:r>
            <a:r>
              <a:rPr lang="en-US" dirty="0" smtClean="0"/>
              <a:t>and eukaryotes.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Homework:</a:t>
            </a:r>
            <a:r>
              <a:rPr lang="en-US" dirty="0" smtClean="0"/>
              <a:t>  Begin cell organelle books</a:t>
            </a:r>
          </a:p>
          <a:p>
            <a:r>
              <a:rPr lang="en-US" dirty="0" smtClean="0"/>
              <a:t>		  Study for quiz!!!!!</a:t>
            </a:r>
          </a:p>
          <a:p>
            <a:endParaRPr lang="en-US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Objectives: </a:t>
            </a:r>
            <a:r>
              <a:rPr lang="en-US" dirty="0" smtClean="0"/>
              <a:t>Analyze the role of 	internal structures of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5486400"/>
            <a:ext cx="7086600" cy="228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smtClean="0">
                <a:solidFill>
                  <a:schemeClr val="accent2"/>
                </a:solidFill>
                <a:latin typeface="Arial" charset="0"/>
              </a:rPr>
              <a:t>Animation from: http://www.franklincollege.edu/bioweb/A&amp;Pfiles/week04.html</a:t>
            </a:r>
          </a:p>
        </p:txBody>
      </p:sp>
      <p:pic>
        <p:nvPicPr>
          <p:cNvPr id="46083" name="Picture 3" descr="secre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7696200" cy="3848100"/>
          </a:xfr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280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hlinkClick r:id="rId3"/>
              </a:rPr>
              <a:t>See a Golgi movie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Membrane bound sacs</a:t>
            </a:r>
          </a:p>
          <a:p>
            <a:pPr lvl="1"/>
            <a:r>
              <a:rPr lang="en-US" dirty="0" smtClean="0"/>
              <a:t>Contain proteins called </a:t>
            </a:r>
            <a:r>
              <a:rPr lang="en-US" i="1" dirty="0" smtClean="0"/>
              <a:t>digestive enzymes</a:t>
            </a:r>
            <a:endParaRPr lang="en-US" dirty="0" smtClean="0"/>
          </a:p>
          <a:p>
            <a:r>
              <a:rPr lang="en-US" dirty="0" smtClean="0"/>
              <a:t>Digest food, unwanted molecules, old organelles, cells, bacteria, etc</a:t>
            </a:r>
            <a:endParaRPr lang="en-US" dirty="0"/>
          </a:p>
        </p:txBody>
      </p:sp>
      <p:pic>
        <p:nvPicPr>
          <p:cNvPr id="7" name="Picture 9" descr="lysosome digest foo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613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248400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http://highered.mcgraw-hill.com/olc/dl/120067/bio01.swf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Cell Motility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-108" charset="2"/>
              <a:buNone/>
              <a:defRPr/>
            </a:pPr>
            <a:r>
              <a:rPr lang="en-US" sz="2800" dirty="0" smtClean="0"/>
              <a:t>Some cells have </a:t>
            </a:r>
            <a:r>
              <a:rPr lang="en-US" sz="2800" u="sng" dirty="0" smtClean="0"/>
              <a:t>external structures </a:t>
            </a:r>
            <a:r>
              <a:rPr lang="en-US" sz="2800" dirty="0" smtClean="0"/>
              <a:t>that enable them to move, or to move things around them!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20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12. Cilia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itchFamily="34" charset="-128"/>
              </a:rPr>
              <a:t>Some cells have </a:t>
            </a:r>
            <a:r>
              <a:rPr lang="en-US" altLang="en-US" sz="3200" u="sng" dirty="0">
                <a:ea typeface="ＭＳ Ｐゴシック" pitchFamily="34" charset="-128"/>
              </a:rPr>
              <a:t>tiny projections</a:t>
            </a:r>
            <a:r>
              <a:rPr lang="en-US" altLang="en-US" sz="3200" dirty="0">
                <a:ea typeface="ＭＳ Ｐゴシック" pitchFamily="34" charset="-128"/>
              </a:rPr>
              <a:t>, </a:t>
            </a:r>
            <a:r>
              <a:rPr lang="en-US" altLang="en-US" sz="3200" dirty="0" smtClean="0">
                <a:ea typeface="ＭＳ Ｐゴシック" pitchFamily="34" charset="-128"/>
              </a:rPr>
              <a:t>that </a:t>
            </a:r>
            <a:r>
              <a:rPr lang="en-US" altLang="en-US" sz="3200" dirty="0">
                <a:ea typeface="ＭＳ Ｐゴシック" pitchFamily="34" charset="-128"/>
              </a:rPr>
              <a:t>help to </a:t>
            </a:r>
            <a:r>
              <a:rPr lang="en-US" altLang="en-US" sz="3200" u="sng" dirty="0">
                <a:ea typeface="ＭＳ Ｐゴシック" pitchFamily="34" charset="-128"/>
              </a:rPr>
              <a:t>move things around them</a:t>
            </a:r>
            <a:r>
              <a:rPr lang="en-US" altLang="en-US" sz="3200" dirty="0">
                <a:ea typeface="ＭＳ Ｐゴシック" pitchFamily="34" charset="-128"/>
              </a:rPr>
              <a:t>, </a:t>
            </a:r>
            <a:endParaRPr lang="en-US" altLang="en-US" sz="3200" dirty="0" smtClean="0">
              <a:ea typeface="ＭＳ Ｐゴシック" pitchFamily="34" charset="-128"/>
            </a:endParaRPr>
          </a:p>
          <a:p>
            <a:r>
              <a:rPr lang="en-US" altLang="en-US" sz="3200" dirty="0">
                <a:ea typeface="ＭＳ Ｐゴシック" pitchFamily="34" charset="-128"/>
              </a:rPr>
              <a:t>L</a:t>
            </a:r>
            <a:r>
              <a:rPr lang="en-US" altLang="en-US" sz="3200" dirty="0" smtClean="0">
                <a:ea typeface="ＭＳ Ｐゴシック" pitchFamily="34" charset="-128"/>
              </a:rPr>
              <a:t>ike </a:t>
            </a:r>
            <a:r>
              <a:rPr lang="en-US" altLang="en-US" sz="3200" dirty="0">
                <a:ea typeface="ＭＳ Ｐゴシック" pitchFamily="34" charset="-128"/>
              </a:rPr>
              <a:t>how a crowd moves a crowd surfer!</a:t>
            </a:r>
            <a:endParaRPr lang="en-US" dirty="0"/>
          </a:p>
        </p:txBody>
      </p:sp>
      <p:pic>
        <p:nvPicPr>
          <p:cNvPr id="72706" name="Picture 2" descr="http://austintownhall.com/wp-content/uploads/2009/09/crowdsur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6232"/>
            <a:ext cx="36179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19305"/>
            <a:ext cx="34290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itchFamily="34" charset="-128"/>
              </a:rPr>
              <a:t>…Or their </a:t>
            </a:r>
            <a:r>
              <a:rPr lang="en-US" altLang="en-US" b="1" u="sng" smtClean="0">
                <a:ea typeface="ＭＳ Ｐゴシック" pitchFamily="34" charset="-128"/>
              </a:rPr>
              <a:t>cilia</a:t>
            </a:r>
            <a:r>
              <a:rPr lang="en-US" altLang="en-US" smtClean="0">
                <a:ea typeface="ＭＳ Ｐゴシック" pitchFamily="34" charset="-128"/>
              </a:rPr>
              <a:t> may help to </a:t>
            </a:r>
            <a:r>
              <a:rPr lang="en-US" altLang="en-US" u="sng" smtClean="0">
                <a:ea typeface="ＭＳ Ｐゴシック" pitchFamily="34" charset="-128"/>
              </a:rPr>
              <a:t>move the whole cell</a:t>
            </a:r>
            <a:r>
              <a:rPr lang="en-US" altLang="en-US" smtClean="0">
                <a:ea typeface="ＭＳ Ｐゴシック" pitchFamily="34" charset="-128"/>
              </a:rPr>
              <a:t>.</a:t>
            </a:r>
          </a:p>
        </p:txBody>
      </p:sp>
      <p:pic>
        <p:nvPicPr>
          <p:cNvPr id="80898" name="Picture 2" descr="http://gallery.nen.gov.uk/assets/0503/0000/0026/boatwithsailfurled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11865" b="13385"/>
          <a:stretch>
            <a:fillRect/>
          </a:stretch>
        </p:blipFill>
        <p:spPr bwMode="auto">
          <a:xfrm>
            <a:off x="3505200" y="2603500"/>
            <a:ext cx="5324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876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12. (cont.) Flagella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3200" u="sng" dirty="0" smtClean="0">
                <a:ea typeface="ＭＳ Ｐゴシック" pitchFamily="34" charset="-128"/>
              </a:rPr>
              <a:t>long</a:t>
            </a:r>
            <a:r>
              <a:rPr lang="en-US" altLang="en-US" sz="3200" u="sng" dirty="0">
                <a:ea typeface="ＭＳ Ｐゴシック" pitchFamily="34" charset="-128"/>
              </a:rPr>
              <a:t>, whip-like </a:t>
            </a:r>
            <a:r>
              <a:rPr lang="en-US" altLang="en-US" sz="3200" u="sng" dirty="0" smtClean="0">
                <a:ea typeface="ＭＳ Ｐゴシック" pitchFamily="34" charset="-128"/>
              </a:rPr>
              <a:t>structures</a:t>
            </a:r>
            <a:endParaRPr lang="en-US" altLang="en-US" sz="3200" dirty="0" smtClean="0">
              <a:ea typeface="ＭＳ Ｐゴシック" pitchFamily="34" charset="-128"/>
            </a:endParaRPr>
          </a:p>
          <a:p>
            <a:r>
              <a:rPr lang="en-US" altLang="en-US" sz="3200" dirty="0" smtClean="0">
                <a:ea typeface="ＭＳ Ｐゴシック" pitchFamily="34" charset="-128"/>
              </a:rPr>
              <a:t>Help </a:t>
            </a:r>
            <a:r>
              <a:rPr lang="en-US" altLang="en-US" sz="3200" dirty="0">
                <a:ea typeface="ＭＳ Ｐゴシック" pitchFamily="34" charset="-128"/>
              </a:rPr>
              <a:t>propel </a:t>
            </a:r>
            <a:r>
              <a:rPr lang="en-US" altLang="en-US" sz="3200" dirty="0" smtClean="0">
                <a:ea typeface="ＭＳ Ｐゴシック" pitchFamily="34" charset="-128"/>
              </a:rPr>
              <a:t>them</a:t>
            </a:r>
            <a:endParaRPr lang="en-US" dirty="0"/>
          </a:p>
        </p:txBody>
      </p:sp>
      <p:pic>
        <p:nvPicPr>
          <p:cNvPr id="4198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7092" r="25162"/>
          <a:stretch>
            <a:fillRect/>
          </a:stretch>
        </p:blipFill>
        <p:spPr bwMode="auto">
          <a:xfrm rot="-8134620">
            <a:off x="5066144" y="1534489"/>
            <a:ext cx="28987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76200" y="478223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them move!!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8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  <a:ea typeface="ＭＳ Ｐゴシック" pitchFamily="34" charset="-128"/>
              </a:rPr>
              <a:t>The Inner Life of a Cell</a:t>
            </a:r>
          </a:p>
        </p:txBody>
      </p:sp>
      <p:pic>
        <p:nvPicPr>
          <p:cNvPr id="43011" name="Picture 5" descr="http://www.studiodaily.com/images/articles/6850_115341767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62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special about plant cells?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</a:p>
          <a:p>
            <a:r>
              <a:rPr lang="en-US" dirty="0"/>
              <a:t>Chloroplasts</a:t>
            </a:r>
          </a:p>
          <a:p>
            <a:r>
              <a:rPr lang="en-US" dirty="0" smtClean="0"/>
              <a:t>HUGE vacuole</a:t>
            </a:r>
          </a:p>
          <a:p>
            <a:r>
              <a:rPr lang="en-US" smtClean="0"/>
              <a:t>No centrioles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6" descr="plantcell unlabel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05000"/>
            <a:ext cx="4600575" cy="392564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Outside cell membrane</a:t>
            </a:r>
          </a:p>
          <a:p>
            <a:r>
              <a:rPr lang="en-US" dirty="0" smtClean="0"/>
              <a:t>Supports and protects cell</a:t>
            </a:r>
          </a:p>
          <a:p>
            <a:r>
              <a:rPr lang="en-US" dirty="0" smtClean="0"/>
              <a:t>Made of carbohydrates and proteins</a:t>
            </a:r>
          </a:p>
          <a:p>
            <a:pPr lvl="1"/>
            <a:r>
              <a:rPr lang="en-US" dirty="0" smtClean="0"/>
              <a:t>Mostly cellulose</a:t>
            </a:r>
            <a:endParaRPr lang="en-US" dirty="0"/>
          </a:p>
        </p:txBody>
      </p:sp>
      <p:pic>
        <p:nvPicPr>
          <p:cNvPr id="4" name="Picture 16" descr="plantcell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0"/>
            <a:ext cx="2468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rick_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962400"/>
            <a:ext cx="31242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/>
              <a:t>Double membrane</a:t>
            </a:r>
          </a:p>
          <a:p>
            <a:r>
              <a:rPr lang="en-US" dirty="0" err="1" smtClean="0"/>
              <a:t>Thylakoid</a:t>
            </a:r>
            <a:r>
              <a:rPr lang="en-US" dirty="0" smtClean="0"/>
              <a:t> membrane sacs</a:t>
            </a:r>
          </a:p>
          <a:p>
            <a:pPr lvl="1"/>
            <a:r>
              <a:rPr lang="en-US" dirty="0" smtClean="0"/>
              <a:t>Enzymes for photosynthesis</a:t>
            </a:r>
          </a:p>
          <a:p>
            <a:r>
              <a:rPr lang="en-US" dirty="0" smtClean="0"/>
              <a:t>Has own DNA</a:t>
            </a:r>
          </a:p>
          <a:p>
            <a:r>
              <a:rPr lang="en-US" dirty="0" smtClean="0"/>
              <a:t>Type of </a:t>
            </a:r>
            <a:r>
              <a:rPr lang="en-US" i="1" dirty="0" smtClean="0"/>
              <a:t>plastid</a:t>
            </a:r>
          </a:p>
          <a:p>
            <a:pPr lvl="1"/>
            <a:r>
              <a:rPr lang="en-US" dirty="0" smtClean="0"/>
              <a:t>Make/store chemicals</a:t>
            </a:r>
          </a:p>
          <a:p>
            <a:endParaRPr lang="en-US" dirty="0"/>
          </a:p>
        </p:txBody>
      </p:sp>
      <p:pic>
        <p:nvPicPr>
          <p:cNvPr id="6" name="Picture 5" descr="imagesCA1ILJX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209525"/>
            <a:ext cx="4157663" cy="2648475"/>
          </a:xfrm>
          <a:prstGeom prst="rect">
            <a:avLst/>
          </a:prstGeom>
        </p:spPr>
      </p:pic>
      <p:pic>
        <p:nvPicPr>
          <p:cNvPr id="5122" name="Picture 2" descr="http://upload.wikimedia.org/wikipedia/commons/thumb/4/49/Plagiomnium_affine_laminazellen.jpeg/300px-Plagiomnium_affine_laminazelle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906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763000" cy="3962400"/>
          </a:xfrm>
        </p:spPr>
        <p:txBody>
          <a:bodyPr>
            <a:normAutofit fontScale="92500"/>
          </a:bodyPr>
          <a:lstStyle/>
          <a:p>
            <a:r>
              <a:rPr lang="en-US" sz="3200" u="sng" dirty="0"/>
              <a:t>Do Now:</a:t>
            </a:r>
            <a:r>
              <a:rPr lang="en-US" sz="3200" dirty="0"/>
              <a:t>  </a:t>
            </a:r>
            <a:r>
              <a:rPr lang="en-US" sz="3200" dirty="0" smtClean="0"/>
              <a:t>Take out your cell organelle book…</a:t>
            </a:r>
          </a:p>
          <a:p>
            <a:r>
              <a:rPr lang="en-US" sz="3200" dirty="0" smtClean="0"/>
              <a:t>	      </a:t>
            </a:r>
            <a:r>
              <a:rPr lang="en-US" sz="3200" dirty="0" smtClean="0"/>
              <a:t>What is </a:t>
            </a:r>
            <a:r>
              <a:rPr lang="en-US" sz="3200" smtClean="0"/>
              <a:t>cell specialization?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Take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5 minutes to review notes </a:t>
            </a:r>
            <a:r>
              <a:rPr lang="en-US" sz="3200" i="1" u="sng" dirty="0" smtClean="0">
                <a:solidFill>
                  <a:schemeClr val="accent2">
                    <a:lumMod val="75000"/>
                  </a:schemeClr>
                </a:solidFill>
              </a:rPr>
              <a:t>quietly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3200" dirty="0" smtClean="0"/>
              <a:t>	</a:t>
            </a:r>
            <a:endParaRPr lang="en-US" sz="3200" dirty="0"/>
          </a:p>
          <a:p>
            <a:endParaRPr lang="en-US" sz="3200" u="sng" dirty="0"/>
          </a:p>
          <a:p>
            <a:endParaRPr lang="en-US" sz="3200" u="sng" dirty="0"/>
          </a:p>
          <a:p>
            <a:r>
              <a:rPr lang="en-US" sz="3200" u="sng" dirty="0"/>
              <a:t>Homework:</a:t>
            </a:r>
            <a:r>
              <a:rPr lang="en-US" sz="3200" dirty="0"/>
              <a:t>  </a:t>
            </a:r>
            <a:r>
              <a:rPr lang="en-US" sz="3200" dirty="0" smtClean="0"/>
              <a:t>Continue working on </a:t>
            </a:r>
            <a:r>
              <a:rPr lang="en-US" sz="3200" dirty="0"/>
              <a:t>cell organelle books</a:t>
            </a:r>
          </a:p>
          <a:p>
            <a:r>
              <a:rPr lang="en-US" dirty="0"/>
              <a:t>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Objectives: </a:t>
            </a:r>
            <a:r>
              <a:rPr lang="en-US" dirty="0"/>
              <a:t>Analyze the role of 	internal structures of cells.</a:t>
            </a:r>
          </a:p>
        </p:txBody>
      </p:sp>
    </p:spTree>
    <p:extLst>
      <p:ext uri="{BB962C8B-B14F-4D97-AF65-F5344CB8AC3E}">
        <p14:creationId xmlns:p14="http://schemas.microsoft.com/office/powerpoint/2010/main" val="26116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pic>
        <p:nvPicPr>
          <p:cNvPr id="3" name="Picture 2" descr="imagesCAK960X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685201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Storage space for WATER, salts, proteins (enzymes), carbohydrates, and waste</a:t>
            </a:r>
          </a:p>
          <a:p>
            <a:r>
              <a:rPr lang="en-US" dirty="0" smtClean="0">
                <a:latin typeface="+mj-lt"/>
              </a:rPr>
              <a:t>Vacuoles SMALL in ANIMAL CELLs</a:t>
            </a:r>
          </a:p>
          <a:p>
            <a:r>
              <a:rPr lang="en-US" dirty="0" smtClean="0">
                <a:latin typeface="+mj-lt"/>
              </a:rPr>
              <a:t>None in bacteria</a:t>
            </a:r>
          </a:p>
          <a:p>
            <a:r>
              <a:rPr lang="en-US" dirty="0" smtClean="0">
                <a:latin typeface="+mj-lt"/>
              </a:rPr>
              <a:t>Control excess water in cells=homeostasis</a:t>
            </a:r>
          </a:p>
          <a:p>
            <a:r>
              <a:rPr lang="en-US" dirty="0" smtClean="0">
                <a:latin typeface="+mj-lt"/>
              </a:rPr>
              <a:t>Helps cells maintain shape (plants)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STORAGE SPACE!!!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1030" descr="plant vacu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574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3" descr="plant cell 6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1435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>
                <a:ea typeface="ＭＳ Ｐゴシック" pitchFamily="34" charset="-128"/>
              </a:rPr>
              <a:t>Cell Analogy Poster</a:t>
            </a:r>
            <a:endParaRPr lang="en-US" altLang="en-US" sz="2400" i="1" u="sng" dirty="0" smtClean="0">
              <a:solidFill>
                <a:srgbClr val="528693"/>
              </a:solidFill>
              <a:ea typeface="ＭＳ Ｐゴシック" pitchFamily="34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Choose a theme that you can compare to the cell </a:t>
            </a:r>
            <a:r>
              <a:rPr lang="en-US" altLang="en-US" sz="2400" i="1" dirty="0" smtClean="0">
                <a:solidFill>
                  <a:srgbClr val="528693"/>
                </a:solidFill>
                <a:ea typeface="ＭＳ Ｐゴシック" pitchFamily="34" charset="-128"/>
              </a:rPr>
              <a:t>(factory)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Decide which elements of your theme have functions analogous to cell structures </a:t>
            </a:r>
            <a:r>
              <a:rPr lang="en-US" altLang="en-US" sz="2400" i="1" dirty="0" smtClean="0">
                <a:solidFill>
                  <a:srgbClr val="528693"/>
                </a:solidFill>
                <a:ea typeface="ＭＳ Ｐゴシック" pitchFamily="34" charset="-128"/>
              </a:rPr>
              <a:t>(the factory line is like the rough ER).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Write a title on your poster </a:t>
            </a:r>
            <a:r>
              <a:rPr lang="en-US" altLang="en-US" sz="2400" i="1" dirty="0" smtClean="0">
                <a:solidFill>
                  <a:srgbClr val="528693"/>
                </a:solidFill>
                <a:ea typeface="ＭＳ Ｐゴシック" pitchFamily="34" charset="-128"/>
              </a:rPr>
              <a:t>“A Plant Cell is Like a Factory”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Use the entire poster to draw your theme and label the elements with the analogous cell structure </a:t>
            </a:r>
            <a:r>
              <a:rPr lang="en-US" altLang="en-US" sz="2400" i="1" dirty="0" smtClean="0">
                <a:solidFill>
                  <a:srgbClr val="528693"/>
                </a:solidFill>
                <a:ea typeface="ＭＳ Ｐゴシック" pitchFamily="34" charset="-128"/>
              </a:rPr>
              <a:t>(</a:t>
            </a:r>
            <a:r>
              <a:rPr lang="en-US" altLang="en-US" sz="2400" i="1" dirty="0" err="1" smtClean="0">
                <a:solidFill>
                  <a:srgbClr val="528693"/>
                </a:solidFill>
                <a:ea typeface="ＭＳ Ｐゴシック" pitchFamily="34" charset="-128"/>
              </a:rPr>
              <a:t>manager:nucleus</a:t>
            </a:r>
            <a:r>
              <a:rPr lang="en-US" altLang="en-US" sz="2400" i="1" dirty="0" smtClean="0">
                <a:solidFill>
                  <a:srgbClr val="528693"/>
                </a:solidFill>
                <a:ea typeface="ＭＳ Ｐゴシック" pitchFamily="34" charset="-128"/>
              </a:rPr>
              <a:t>)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On the back, write a sentence explaining how each element of your theme is like a structure in a cell </a:t>
            </a:r>
            <a:r>
              <a:rPr lang="en-US" altLang="en-US" sz="2400" i="1" dirty="0" smtClean="0">
                <a:solidFill>
                  <a:srgbClr val="528693"/>
                </a:solidFill>
                <a:ea typeface="ＭＳ Ｐゴシック" pitchFamily="34" charset="-128"/>
              </a:rPr>
              <a:t>(The factory line makes circuit breakers like the rough ER makes proteins)</a:t>
            </a:r>
          </a:p>
        </p:txBody>
      </p:sp>
    </p:spTree>
    <p:extLst>
      <p:ext uri="{BB962C8B-B14F-4D97-AF65-F5344CB8AC3E}">
        <p14:creationId xmlns:p14="http://schemas.microsoft.com/office/powerpoint/2010/main" val="25240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http://highered.mcgraw-hill.com/olc/dl/120068/bio03.swf</a:t>
            </a:r>
            <a:endParaRPr lang="en-US" dirty="0" smtClean="0"/>
          </a:p>
          <a:p>
            <a:pPr lvl="1"/>
            <a:r>
              <a:rPr lang="en-US" dirty="0" smtClean="0"/>
              <a:t>Na-K Pump</a:t>
            </a:r>
          </a:p>
          <a:p>
            <a:r>
              <a:rPr lang="en-US" dirty="0" smtClean="0">
                <a:hlinkClick r:id="rId3"/>
              </a:rPr>
              <a:t>http://highered.mcgraw-hill.com/olc/dl/120068/bio04.swf</a:t>
            </a:r>
            <a:endParaRPr lang="en-US" dirty="0" smtClean="0"/>
          </a:p>
          <a:p>
            <a:pPr lvl="1"/>
            <a:r>
              <a:rPr lang="en-US" dirty="0" smtClean="0"/>
              <a:t>Co-transport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Largest organelle in animal cells</a:t>
            </a:r>
          </a:p>
          <a:p>
            <a:r>
              <a:rPr lang="en-US" dirty="0" smtClean="0"/>
              <a:t>Nuclear envelope/membrane</a:t>
            </a:r>
          </a:p>
          <a:p>
            <a:pPr lvl="1"/>
            <a:r>
              <a:rPr lang="en-US" dirty="0" smtClean="0"/>
              <a:t>Double membrane</a:t>
            </a:r>
          </a:p>
          <a:p>
            <a:r>
              <a:rPr lang="en-US" dirty="0" smtClean="0"/>
              <a:t>Control center of cell</a:t>
            </a:r>
          </a:p>
          <a:p>
            <a:pPr lvl="1"/>
            <a:r>
              <a:rPr lang="en-US" dirty="0" smtClean="0"/>
              <a:t>Holds DNA</a:t>
            </a:r>
          </a:p>
          <a:p>
            <a:pPr lvl="1"/>
            <a:r>
              <a:rPr lang="en-US" dirty="0" smtClean="0"/>
              <a:t>Tells cell parts what </a:t>
            </a:r>
          </a:p>
          <a:p>
            <a:pPr lvl="1">
              <a:buNone/>
            </a:pPr>
            <a:r>
              <a:rPr lang="en-US" dirty="0" smtClean="0"/>
              <a:t>	to do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nucleus diagr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3581400"/>
            <a:ext cx="4343400" cy="303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Contains genetic material (DNA)</a:t>
            </a:r>
          </a:p>
          <a:p>
            <a:r>
              <a:rPr lang="en-US" sz="2800" dirty="0" smtClean="0"/>
              <a:t>DNA is scrunched up as </a:t>
            </a:r>
            <a:r>
              <a:rPr lang="en-US" sz="2800" i="1" dirty="0" smtClean="0"/>
              <a:t>CHROMOSOMES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in dividing cells</a:t>
            </a:r>
          </a:p>
          <a:p>
            <a:r>
              <a:rPr lang="en-US" sz="2800" dirty="0" smtClean="0"/>
              <a:t>DNA is spread out as </a:t>
            </a:r>
            <a:r>
              <a:rPr lang="en-US" sz="2800" i="1" dirty="0" smtClean="0"/>
              <a:t>CHROMATIN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non-dividing cells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1034" descr="chromatin%20chromosom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267200"/>
            <a:ext cx="469783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Nuclei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Allow molecules to pass through nuclear membrane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Dark spot in center of nucleus</a:t>
            </a:r>
          </a:p>
          <a:p>
            <a:r>
              <a:rPr lang="en-US" dirty="0" smtClean="0"/>
              <a:t>Makes RNA for </a:t>
            </a:r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Nuclear Pores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Nucleolus</a:t>
            </a:r>
            <a:endParaRPr lang="en-US" sz="3200" dirty="0"/>
          </a:p>
        </p:txBody>
      </p:sp>
      <p:pic>
        <p:nvPicPr>
          <p:cNvPr id="7" name="Picture 1036" descr="nucleolus real cell"/>
          <p:cNvPicPr>
            <a:picLocks noChangeAspect="1" noChangeArrowheads="1"/>
          </p:cNvPicPr>
          <p:nvPr/>
        </p:nvPicPr>
        <p:blipFill>
          <a:blip r:embed="rId3" cstate="print"/>
          <a:srcRect l="50000" t="31801" b="13602"/>
          <a:stretch>
            <a:fillRect/>
          </a:stretch>
        </p:blipFill>
        <p:spPr bwMode="auto">
          <a:xfrm>
            <a:off x="990600" y="4038600"/>
            <a:ext cx="3657600" cy="26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Cytoskeleton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Microtubules</a:t>
            </a:r>
          </a:p>
          <a:p>
            <a:pPr lvl="2"/>
            <a:r>
              <a:rPr lang="en-US" dirty="0" smtClean="0"/>
              <a:t>Strong tubes </a:t>
            </a:r>
          </a:p>
          <a:p>
            <a:pPr lvl="2"/>
            <a:r>
              <a:rPr lang="en-US" dirty="0" smtClean="0"/>
              <a:t>Transport organelles with help of motor proteins</a:t>
            </a:r>
          </a:p>
          <a:p>
            <a:r>
              <a:rPr lang="en-US" dirty="0" smtClean="0"/>
              <a:t>Microfilaments or </a:t>
            </a: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</a:p>
          <a:p>
            <a:pPr lvl="2"/>
            <a:r>
              <a:rPr lang="en-US" dirty="0" smtClean="0"/>
              <a:t>Thin fibers</a:t>
            </a:r>
          </a:p>
          <a:p>
            <a:pPr lvl="2"/>
            <a:r>
              <a:rPr lang="en-US" dirty="0" smtClean="0"/>
              <a:t>Found beneath cell membrane</a:t>
            </a:r>
          </a:p>
          <a:p>
            <a:r>
              <a:rPr lang="en-US" dirty="0" smtClean="0"/>
              <a:t>Intermediate filaments</a:t>
            </a:r>
          </a:p>
          <a:p>
            <a:pPr lvl="2"/>
            <a:r>
              <a:rPr lang="en-US" dirty="0" smtClean="0"/>
              <a:t>Internal cell organization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 </a:t>
            </a:r>
            <a:endParaRPr lang="en-US" dirty="0"/>
          </a:p>
        </p:txBody>
      </p:sp>
      <p:pic>
        <p:nvPicPr>
          <p:cNvPr id="1026" name="Picture 2" descr="https://encrypted-tbn0.gstatic.com/images?q=tbn:ANd9GcSxPHewYWQ_5xRzaJTBX8SF2vKCWlLCP83c6r7yQjPBeCJ3ip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443996" cy="4343400"/>
          </a:xfrm>
          <a:prstGeom prst="rect">
            <a:avLst/>
          </a:prstGeom>
          <a:noFill/>
        </p:spPr>
      </p:pic>
      <p:pic>
        <p:nvPicPr>
          <p:cNvPr id="9218" name="Picture 2" descr="https://encrypted-tbn3.gstatic.com/images?q=tbn:ANd9GcR5VqMsr43i4WTQHgBZHuZSDrpII3Oynb-7-skJ2u5y172JuN2px5Gy3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4752"/>
            <a:ext cx="9144000" cy="3980333"/>
          </a:xfrm>
          <a:prstGeom prst="rect">
            <a:avLst/>
          </a:prstGeom>
          <a:noFill/>
        </p:spPr>
      </p:pic>
      <p:pic>
        <p:nvPicPr>
          <p:cNvPr id="9220" name="Picture 4" descr="https://encrypted-tbn3.gstatic.com/images?q=tbn:ANd9GcTh-92Iv9qjvszxw9TWBq8HiJqZT-6H4X7rW2cz4rda44KaQA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599" y="1524000"/>
            <a:ext cx="5601915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266113" cy="3810000"/>
          </a:xfrm>
        </p:spPr>
        <p:txBody>
          <a:bodyPr/>
          <a:lstStyle/>
          <a:p>
            <a:r>
              <a:rPr lang="en-US" u="sng" dirty="0" smtClean="0"/>
              <a:t>Do Now:</a:t>
            </a:r>
            <a:r>
              <a:rPr lang="en-US" dirty="0" smtClean="0"/>
              <a:t>  List 3 organelles and give a </a:t>
            </a:r>
            <a:r>
              <a:rPr lang="en-US" dirty="0" err="1" smtClean="0"/>
              <a:t>propery</a:t>
            </a:r>
            <a:r>
              <a:rPr lang="en-US" dirty="0" smtClean="0"/>
              <a:t> and 		function for each. </a:t>
            </a:r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Homework:</a:t>
            </a:r>
            <a:r>
              <a:rPr lang="en-US" dirty="0" smtClean="0"/>
              <a:t>  Work on flip cards</a:t>
            </a:r>
          </a:p>
          <a:p>
            <a:r>
              <a:rPr lang="en-US" dirty="0" smtClean="0"/>
              <a:t>		  Read section 3 </a:t>
            </a:r>
            <a:r>
              <a:rPr lang="en-US" smtClean="0"/>
              <a:t>in text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Objectives: Analyze the role of 	internal structures of cells.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8F59551A-1293-4924-8514-C63A328EE0D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1854</TotalTime>
  <Words>687</Words>
  <Application>Microsoft Office PowerPoint</Application>
  <PresentationFormat>On-screen Show (4:3)</PresentationFormat>
  <Paragraphs>156</Paragraphs>
  <Slides>34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Cell Organelles</vt:lpstr>
      <vt:lpstr>Objectives: Analyze the role of  internal structures of cells.</vt:lpstr>
      <vt:lpstr>Objectives: Analyze the role of  internal structures of cells.</vt:lpstr>
      <vt:lpstr>2. Nucleus</vt:lpstr>
      <vt:lpstr>Nuclear Functions</vt:lpstr>
      <vt:lpstr>3. Nuclei Structures </vt:lpstr>
      <vt:lpstr>4. Cytoskeleton </vt:lpstr>
      <vt:lpstr>Cytoskeleton </vt:lpstr>
      <vt:lpstr>Objectives: Analyze the role of  internal structures of cells. </vt:lpstr>
      <vt:lpstr>5. Centrioles</vt:lpstr>
      <vt:lpstr>6. Mitochondria</vt:lpstr>
      <vt:lpstr>Mitochondria Functions</vt:lpstr>
      <vt:lpstr>7. Ribosomes</vt:lpstr>
      <vt:lpstr>Ribosomes (cont.)</vt:lpstr>
      <vt:lpstr>Objectives: Analyze the role of  internal structures of cells. </vt:lpstr>
      <vt:lpstr>8. Endoplasmic Reticulum (ER)</vt:lpstr>
      <vt:lpstr>Endoplasmic Reticulum</vt:lpstr>
      <vt:lpstr>9. Vesicles</vt:lpstr>
      <vt:lpstr>10. Golgi Bodies (Apparatus)</vt:lpstr>
      <vt:lpstr>PowerPoint Presentation</vt:lpstr>
      <vt:lpstr>11. Lysosomes</vt:lpstr>
      <vt:lpstr>Cell Motility</vt:lpstr>
      <vt:lpstr>12. Cilia</vt:lpstr>
      <vt:lpstr>…Or their cilia may help to move the whole cell.</vt:lpstr>
      <vt:lpstr>12. (cont.) Flagella</vt:lpstr>
      <vt:lpstr>The Inner Life of a Cell</vt:lpstr>
      <vt:lpstr>What’s special about plant cells?</vt:lpstr>
      <vt:lpstr>13. Cell Wall</vt:lpstr>
      <vt:lpstr>14. Chloroplast</vt:lpstr>
      <vt:lpstr>Chloroplast</vt:lpstr>
      <vt:lpstr>15. Vacuoles</vt:lpstr>
      <vt:lpstr>Vacuoles</vt:lpstr>
      <vt:lpstr>Cell Analogy Poster</vt:lpstr>
      <vt:lpstr>Animations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Organelles</dc:title>
  <dc:creator>Heather</dc:creator>
  <cp:lastModifiedBy>BERK, HEATHER S</cp:lastModifiedBy>
  <cp:revision>39</cp:revision>
  <dcterms:created xsi:type="dcterms:W3CDTF">2012-11-01T13:00:47Z</dcterms:created>
  <dcterms:modified xsi:type="dcterms:W3CDTF">2014-03-17T11:01:01Z</dcterms:modified>
</cp:coreProperties>
</file>